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6"/>
  </p:notesMasterIdLst>
  <p:handoutMasterIdLst>
    <p:handoutMasterId r:id="rId67"/>
  </p:handoutMasterIdLst>
  <p:sldIdLst>
    <p:sldId id="895" r:id="rId2"/>
    <p:sldId id="939" r:id="rId3"/>
    <p:sldId id="1194" r:id="rId4"/>
    <p:sldId id="1198" r:id="rId5"/>
    <p:sldId id="1224" r:id="rId6"/>
    <p:sldId id="1229" r:id="rId7"/>
    <p:sldId id="1009" r:id="rId8"/>
    <p:sldId id="1015" r:id="rId9"/>
    <p:sldId id="1212" r:id="rId10"/>
    <p:sldId id="1241" r:id="rId11"/>
    <p:sldId id="1242" r:id="rId12"/>
    <p:sldId id="1244" r:id="rId13"/>
    <p:sldId id="1205" r:id="rId14"/>
    <p:sldId id="1283" r:id="rId15"/>
    <p:sldId id="1204" r:id="rId16"/>
    <p:sldId id="1274" r:id="rId17"/>
    <p:sldId id="1279" r:id="rId18"/>
    <p:sldId id="1269" r:id="rId19"/>
    <p:sldId id="1248" r:id="rId20"/>
    <p:sldId id="1250" r:id="rId21"/>
    <p:sldId id="1251" r:id="rId22"/>
    <p:sldId id="1252" r:id="rId23"/>
    <p:sldId id="1253" r:id="rId24"/>
    <p:sldId id="1254" r:id="rId25"/>
    <p:sldId id="1255" r:id="rId26"/>
    <p:sldId id="1256" r:id="rId27"/>
    <p:sldId id="1257" r:id="rId28"/>
    <p:sldId id="1258" r:id="rId29"/>
    <p:sldId id="1260" r:id="rId30"/>
    <p:sldId id="1259" r:id="rId31"/>
    <p:sldId id="1261" r:id="rId32"/>
    <p:sldId id="1263" r:id="rId33"/>
    <p:sldId id="1264" r:id="rId34"/>
    <p:sldId id="1265" r:id="rId35"/>
    <p:sldId id="1213" r:id="rId36"/>
    <p:sldId id="1278" r:id="rId37"/>
    <p:sldId id="1276" r:id="rId38"/>
    <p:sldId id="1272" r:id="rId39"/>
    <p:sldId id="1236" r:id="rId40"/>
    <p:sldId id="1239" r:id="rId41"/>
    <p:sldId id="1237" r:id="rId42"/>
    <p:sldId id="1238" r:id="rId43"/>
    <p:sldId id="1240" r:id="rId44"/>
    <p:sldId id="1234" r:id="rId45"/>
    <p:sldId id="1266" r:id="rId46"/>
    <p:sldId id="1268" r:id="rId47"/>
    <p:sldId id="1281" r:id="rId48"/>
    <p:sldId id="1280" r:id="rId49"/>
    <p:sldId id="1219" r:id="rId50"/>
    <p:sldId id="1211" r:id="rId51"/>
    <p:sldId id="1245" r:id="rId52"/>
    <p:sldId id="1235" r:id="rId53"/>
    <p:sldId id="1282" r:id="rId54"/>
    <p:sldId id="1271" r:id="rId55"/>
    <p:sldId id="1225" r:id="rId56"/>
    <p:sldId id="1230" r:id="rId57"/>
    <p:sldId id="1231" r:id="rId58"/>
    <p:sldId id="1227" r:id="rId59"/>
    <p:sldId id="1246" r:id="rId60"/>
    <p:sldId id="1221" r:id="rId61"/>
    <p:sldId id="1222" r:id="rId62"/>
    <p:sldId id="1247" r:id="rId63"/>
    <p:sldId id="1200" r:id="rId64"/>
    <p:sldId id="1270" r:id="rId6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4"/>
            <p14:sldId id="1198"/>
            <p14:sldId id="1224"/>
            <p14:sldId id="1229"/>
            <p14:sldId id="1009"/>
            <p14:sldId id="1015"/>
            <p14:sldId id="1212"/>
            <p14:sldId id="1241"/>
            <p14:sldId id="1242"/>
            <p14:sldId id="1244"/>
            <p14:sldId id="1205"/>
            <p14:sldId id="1283"/>
            <p14:sldId id="1204"/>
            <p14:sldId id="1274"/>
            <p14:sldId id="1279"/>
            <p14:sldId id="1269"/>
            <p14:sldId id="1248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60"/>
            <p14:sldId id="1259"/>
            <p14:sldId id="1261"/>
            <p14:sldId id="1263"/>
            <p14:sldId id="1264"/>
            <p14:sldId id="1265"/>
            <p14:sldId id="1213"/>
            <p14:sldId id="1278"/>
            <p14:sldId id="1276"/>
            <p14:sldId id="1272"/>
            <p14:sldId id="1236"/>
            <p14:sldId id="1239"/>
            <p14:sldId id="1237"/>
            <p14:sldId id="1238"/>
            <p14:sldId id="1240"/>
            <p14:sldId id="1234"/>
            <p14:sldId id="1266"/>
            <p14:sldId id="1268"/>
            <p14:sldId id="1281"/>
            <p14:sldId id="1280"/>
            <p14:sldId id="1219"/>
            <p14:sldId id="1211"/>
            <p14:sldId id="1245"/>
            <p14:sldId id="1235"/>
            <p14:sldId id="1282"/>
            <p14:sldId id="1271"/>
            <p14:sldId id="1225"/>
            <p14:sldId id="1230"/>
            <p14:sldId id="1231"/>
            <p14:sldId id="1227"/>
            <p14:sldId id="1246"/>
            <p14:sldId id="1221"/>
            <p14:sldId id="1222"/>
            <p14:sldId id="1247"/>
            <p14:sldId id="1200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9E60B8"/>
    <a:srgbClr val="36544F"/>
    <a:srgbClr val="B04432"/>
    <a:srgbClr val="FB8E20"/>
    <a:srgbClr val="D4EBE9"/>
    <a:srgbClr val="5AB88F"/>
    <a:srgbClr val="3E729D"/>
    <a:srgbClr val="41719C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28"/>
    <p:restoredTop sz="96911" autoAdjust="0"/>
  </p:normalViewPr>
  <p:slideViewPr>
    <p:cSldViewPr snapToGrid="0" snapToObjects="1">
      <p:cViewPr varScale="1">
        <p:scale>
          <a:sx n="218" d="100"/>
          <a:sy n="218" d="100"/>
        </p:scale>
        <p:origin x="216" y="2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29.09.21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9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29.09.21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QPAU21ZUw" TargetMode="External"/><Relationship Id="rId2" Type="http://schemas.openxmlformats.org/officeDocument/2006/relationships/hyperlink" Target="https://reactjs.org/blog/2020/12/21/data-fetching-with-react-server-components.html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reactjs/rfcs/pull/188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EEF4409-183C-C04C-BA2D-1FE36517D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" y="0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354" y="1"/>
            <a:ext cx="9154725" cy="4550832"/>
          </a:xfrm>
          <a:prstGeom prst="rect">
            <a:avLst/>
          </a:prstGeom>
          <a:solidFill>
            <a:srgbClr val="D4EBE9">
              <a:alpha val="689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492000" y="897719"/>
            <a:ext cx="7707756" cy="197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47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222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1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038131" y="278504"/>
            <a:ext cx="1316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2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804008" y="1352089"/>
            <a:ext cx="4306921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5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Online | 30. September 2021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14656" y="3212529"/>
            <a:ext cx="4427558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151" b="1" dirty="0" err="1">
                <a:solidFill>
                  <a:srgbClr val="36544F"/>
                </a:solidFill>
              </a:rPr>
              <a:t>Slides</a:t>
            </a:r>
            <a:r>
              <a:rPr lang="de-DE" sz="1151" b="1" dirty="0">
                <a:solidFill>
                  <a:srgbClr val="36544F"/>
                </a:solidFill>
              </a:rPr>
              <a:t>: https://</a:t>
            </a:r>
            <a:r>
              <a:rPr lang="de-DE" sz="1151" b="1" dirty="0" err="1">
                <a:solidFill>
                  <a:srgbClr val="36544F"/>
                </a:solidFill>
              </a:rPr>
              <a:t>react.schule</a:t>
            </a:r>
            <a:r>
              <a:rPr lang="de-DE" sz="1151" b="1" dirty="0">
                <a:solidFill>
                  <a:srgbClr val="36544F"/>
                </a:solidFill>
              </a:rPr>
              <a:t>/ejs2021-server-components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14657" y="2725070"/>
            <a:ext cx="4427558" cy="48745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33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Components</a:t>
            </a:r>
            <a:endParaRPr lang="de-DE" sz="1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React-Komponenten, werden </a:t>
            </a:r>
            <a:r>
              <a:rPr lang="de-DE" i="1" dirty="0"/>
              <a:t>nur</a:t>
            </a:r>
            <a:r>
              <a:rPr lang="de-DE" dirty="0"/>
              <a:t> auf dem Client ausgeführt</a:t>
            </a:r>
          </a:p>
          <a:p>
            <a:pPr lvl="1"/>
            <a:r>
              <a:rPr lang="de-DE" dirty="0"/>
              <a:t>können keine Server-Komponenten verwenden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7476EC-60B4-B94A-BE42-4A788E26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958" y="2393459"/>
            <a:ext cx="3531472" cy="25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React-</a:t>
            </a:r>
            <a:r>
              <a:rPr lang="de-DE" dirty="0"/>
              <a:t>Client zurück</a:t>
            </a:r>
          </a:p>
          <a:p>
            <a:pPr lvl="1"/>
            <a:r>
              <a:rPr lang="de-DE" dirty="0"/>
              <a:t>API: "normale" React-Komponenten (JS, JSX, ...)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dirty="0"/>
              <a:t>liefern UI (!) zum React-Client zurück</a:t>
            </a:r>
          </a:p>
          <a:p>
            <a:pPr lvl="1"/>
            <a:r>
              <a:rPr lang="de-DE" dirty="0"/>
              <a:t>API: "normale" React-Komponenten (JS, JSX,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aber: können Server Umgebung und </a:t>
            </a:r>
            <a:r>
              <a:rPr lang="de-DE" dirty="0" err="1"/>
              <a:t>Resourcen</a:t>
            </a:r>
            <a:r>
              <a:rPr lang="de-DE" dirty="0"/>
              <a:t> nutzen (!)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5416EBD-6212-EF4B-B64C-57A1AFEA0EEA}"/>
              </a:ext>
            </a:extLst>
          </p:cNvPr>
          <p:cNvSpPr/>
          <p:nvPr/>
        </p:nvSpPr>
        <p:spPr>
          <a:xfrm>
            <a:off x="455361" y="3427216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"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" und "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" gibt es als Komponenten, aber nicht auf dem Client (-&gt; React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47233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1"/>
            <a:r>
              <a:rPr lang="de-DE" dirty="0"/>
              <a:t>können von Server- und Client-Komponenten verwendet werden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/>
          </a:p>
          <a:p>
            <a:pPr lvl="1"/>
            <a:r>
              <a:rPr lang="de-DE" dirty="0"/>
              <a:t>der entsprechende JavaScript-Code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808389"/>
            <a:ext cx="2153312" cy="1192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6920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Rendering und Updates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0094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47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79"/>
            <a:ext cx="3714750" cy="21160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FD41-C008-214C-AF8E-D8C5C5F57227}"/>
              </a:ext>
            </a:extLst>
          </p:cNvPr>
          <p:cNvSpPr/>
          <p:nvPr/>
        </p:nvSpPr>
        <p:spPr>
          <a:xfrm>
            <a:off x="5432890" y="1589186"/>
            <a:ext cx="3714750" cy="6236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BlogApp</a:t>
            </a:r>
            <a:r>
              <a:rPr lang="de-DE" sz="1151" dirty="0">
                <a:solidFill>
                  <a:srgbClr val="36544F"/>
                </a:solidFill>
              </a:rPr>
              <a:t> würde Liste oder Einzel-</a:t>
            </a:r>
          </a:p>
          <a:p>
            <a:r>
              <a:rPr lang="de-DE" sz="1151" dirty="0">
                <a:solidFill>
                  <a:srgbClr val="36544F"/>
                </a:solidFill>
              </a:rPr>
              <a:t>Darstellung rendern</a:t>
            </a:r>
          </a:p>
          <a:p>
            <a:endParaRPr lang="de-DE" sz="1151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00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51603" y="315650"/>
            <a:ext cx="6240812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597590" y="1978807"/>
            <a:ext cx="371475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  <a:endParaRPr lang="de-DE" sz="1151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773" y="1978809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5026358" y="394079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9A44133-6867-0748-A535-2AC169AD5FFE}"/>
              </a:ext>
            </a:extLst>
          </p:cNvPr>
          <p:cNvSpPr/>
          <p:nvPr/>
        </p:nvSpPr>
        <p:spPr>
          <a:xfrm>
            <a:off x="5432890" y="1888344"/>
            <a:ext cx="3714750" cy="4465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(</a:t>
            </a:r>
            <a:r>
              <a:rPr lang="de-DE" sz="1151" dirty="0" err="1">
                <a:solidFill>
                  <a:srgbClr val="36544F"/>
                </a:solidFill>
              </a:rPr>
              <a:t>BlogAppServer</a:t>
            </a:r>
            <a:r>
              <a:rPr lang="de-DE" sz="1151" dirty="0">
                <a:solidFill>
                  <a:srgbClr val="36544F"/>
                </a:solidFill>
              </a:rPr>
              <a:t> würde es nicht geben)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C41F3B-79AB-DB4E-8C46-CC49E71F7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56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80"/>
            <a:ext cx="3714750" cy="22780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PostListPage</a:t>
            </a:r>
            <a:r>
              <a:rPr lang="de-DE" sz="1151" dirty="0">
                <a:solidFill>
                  <a:srgbClr val="36544F"/>
                </a:solidFill>
              </a:rPr>
              <a:t> würde Daten laden</a:t>
            </a:r>
          </a:p>
          <a:p>
            <a:r>
              <a:rPr lang="de-DE" sz="1151" dirty="0">
                <a:solidFill>
                  <a:srgbClr val="36544F"/>
                </a:solidFill>
              </a:rPr>
              <a:t>und </a:t>
            </a:r>
            <a:r>
              <a:rPr lang="de-DE" sz="1151" dirty="0" err="1">
                <a:solidFill>
                  <a:srgbClr val="36544F"/>
                </a:solidFill>
              </a:rPr>
              <a:t>Children</a:t>
            </a:r>
            <a:r>
              <a:rPr lang="de-DE" sz="1151" dirty="0">
                <a:solidFill>
                  <a:srgbClr val="36544F"/>
                </a:solidFill>
              </a:rPr>
              <a:t> rendern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posts.map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 =&gt;&lt;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={p}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)}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0FC2EB0-0DFE-A544-AF76-9A3F1B0E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22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388899"/>
            <a:ext cx="3714750" cy="21085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PostPreview</a:t>
            </a:r>
            <a:r>
              <a:rPr lang="de-DE" sz="1151" dirty="0">
                <a:solidFill>
                  <a:srgbClr val="36544F"/>
                </a:solidFill>
              </a:rPr>
              <a:t> würde Post darstellen und Knopf rendern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&lt;/div&gt;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1B16AA6-831D-BC42-BF42-374344D1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00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21009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r>
              <a:rPr lang="de-DE" sz="1151" dirty="0">
                <a:solidFill>
                  <a:srgbClr val="36544F"/>
                </a:solidFill>
              </a:rPr>
              <a:t> setzen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() =&gt; </a:t>
            </a:r>
            <a:r>
              <a:rPr lang="de-DE" sz="12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}...&lt;/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1BDAC-5F3E-3046-A83D-D50C43C76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550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8007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setzen,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App würde neu gerendert ✅</a:t>
            </a:r>
            <a:endParaRPr lang="de-DE" sz="1151" dirty="0"/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F6437921-B013-7E4E-958C-28F1ABD9D8C4}"/>
              </a:ext>
            </a:extLst>
          </p:cNvPr>
          <p:cNvCxnSpPr/>
          <p:nvPr/>
        </p:nvCxnSpPr>
        <p:spPr>
          <a:xfrm>
            <a:off x="4198844" y="2823882"/>
            <a:ext cx="1234046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EE9BC3B-9276-3F4E-8F9D-C72EBE462EF4}"/>
              </a:ext>
            </a:extLst>
          </p:cNvPr>
          <p:cNvCxnSpPr>
            <a:cxnSpLocks/>
          </p:cNvCxnSpPr>
          <p:nvPr/>
        </p:nvCxnSpPr>
        <p:spPr>
          <a:xfrm flipV="1">
            <a:off x="5432890" y="1788459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>
            <a:off x="3405470" y="1788459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75F2548-8969-484B-AD15-ECEB5525F6CA}"/>
              </a:ext>
            </a:extLst>
          </p:cNvPr>
          <p:cNvSpPr/>
          <p:nvPr/>
        </p:nvSpPr>
        <p:spPr>
          <a:xfrm rot="16200000">
            <a:off x="4594540" y="2456335"/>
            <a:ext cx="19364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E5EDC5E-5500-B94E-A837-1BAE72FA5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27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079" y="1673599"/>
            <a:ext cx="4308382" cy="2137317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 flipV="1">
            <a:off x="3149974" y="1796715"/>
            <a:ext cx="0" cy="247240"/>
          </a:xfrm>
          <a:prstGeom prst="line">
            <a:avLst/>
          </a:prstGeom>
          <a:ln w="476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A1AC458B-28A8-3344-8A3C-5D9C651BEED2}"/>
              </a:ext>
            </a:extLst>
          </p:cNvPr>
          <p:cNvSpPr/>
          <p:nvPr/>
        </p:nvSpPr>
        <p:spPr>
          <a:xfrm>
            <a:off x="3257244" y="1658215"/>
            <a:ext cx="938077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b="1" i="1" dirty="0">
                <a:solidFill>
                  <a:srgbClr val="B04432"/>
                </a:solidFill>
                <a:latin typeface="Source Sans Pro Semibold" panose="020B0503030403020204" pitchFamily="34" charset="0"/>
              </a:rPr>
              <a:t>Server-Call!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A9788F-939C-8543-8843-728E4CF563F6}"/>
              </a:ext>
            </a:extLst>
          </p:cNvPr>
          <p:cNvSpPr/>
          <p:nvPr/>
        </p:nvSpPr>
        <p:spPr>
          <a:xfrm>
            <a:off x="5482731" y="1658215"/>
            <a:ext cx="2756956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B04432"/>
                </a:solidFill>
                <a:latin typeface="Source Sans Pro" panose="020B0503030403020204" pitchFamily="34" charset="0"/>
              </a:rPr>
              <a:t>BlogApp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 will </a:t>
            </a:r>
            <a:r>
              <a:rPr lang="de-DE" sz="1151" b="1" dirty="0">
                <a:solidFill>
                  <a:srgbClr val="B04432"/>
                </a:solidFill>
                <a:latin typeface="Source Sans Pro" panose="020B0503030403020204" pitchFamily="34" charset="0"/>
              </a:rPr>
              <a:t>Server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-Komponenten</a:t>
            </a:r>
          </a:p>
          <a:p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darstellen</a:t>
            </a:r>
          </a:p>
        </p:txBody>
      </p:sp>
    </p:spTree>
    <p:extLst>
      <p:ext uri="{BB962C8B-B14F-4D97-AF65-F5344CB8AC3E}">
        <p14:creationId xmlns:p14="http://schemas.microsoft.com/office/powerpoint/2010/main" val="1041034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8F1825-A227-294E-90A2-8E0873B0B7FF}"/>
              </a:ext>
            </a:extLst>
          </p:cNvPr>
          <p:cNvSpPr/>
          <p:nvPr/>
        </p:nvSpPr>
        <p:spPr>
          <a:xfrm>
            <a:off x="1075245" y="2500268"/>
            <a:ext cx="6283658" cy="15696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löst Server Request aus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// aus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("https://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react.server?postId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=" +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599648-2E05-7247-BAE3-8A0268DA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F2E8162-5EAA-274D-9F86-E894F8000889}"/>
              </a:ext>
            </a:extLst>
          </p:cNvPr>
          <p:cNvSpPr txBox="1"/>
          <p:nvPr/>
        </p:nvSpPr>
        <p:spPr>
          <a:xfrm>
            <a:off x="3139403" y="3700596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 😳 🤔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ABC939F-44B7-B541-B8BF-DFDD34450C19}"/>
              </a:ext>
            </a:extLst>
          </p:cNvPr>
          <p:cNvSpPr/>
          <p:nvPr/>
        </p:nvSpPr>
        <p:spPr>
          <a:xfrm>
            <a:off x="2433303" y="3458721"/>
            <a:ext cx="1069742" cy="148281"/>
          </a:xfrm>
          <a:prstGeom prst="rect">
            <a:avLst/>
          </a:prstGeom>
          <a:noFill/>
          <a:ln w="12700">
            <a:solidFill>
              <a:srgbClr val="B0443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3524409-7473-3741-891D-455EA83E9536}"/>
              </a:ext>
            </a:extLst>
          </p:cNvPr>
          <p:cNvCxnSpPr>
            <a:cxnSpLocks/>
          </p:cNvCxnSpPr>
          <p:nvPr/>
        </p:nvCxnSpPr>
        <p:spPr>
          <a:xfrm>
            <a:off x="2743199" y="3607002"/>
            <a:ext cx="518029" cy="176876"/>
          </a:xfrm>
          <a:prstGeom prst="line">
            <a:avLst/>
          </a:prstGeom>
          <a:ln w="9525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750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0A6F9D-CC40-284C-85E1-6E13EF1B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935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3802982-F27C-7E44-8D15-346F16C6976B}"/>
              </a:ext>
            </a:extLst>
          </p:cNvPr>
          <p:cNvSpPr/>
          <p:nvPr/>
        </p:nvSpPr>
        <p:spPr>
          <a:xfrm>
            <a:off x="2275915" y="2535865"/>
            <a:ext cx="3044078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gerendert, UI </a:t>
            </a:r>
            <a:r>
              <a:rPr lang="de-DE" sz="9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only</a:t>
            </a:r>
            <a:endParaRPr lang="de-DE" sz="9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9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JS Code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55D1DC8-3383-5C40-ACD3-B7E3B6DB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223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AB7F17BC-9F98-FA4F-B7E7-5251AF557594}"/>
              </a:ext>
            </a:extLst>
          </p:cNvPr>
          <p:cNvSpPr/>
          <p:nvPr/>
        </p:nvSpPr>
        <p:spPr>
          <a:xfrm>
            <a:off x="1075245" y="2500268"/>
            <a:ext cx="6283658" cy="184665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rendert Komponente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9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response.readRoot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7B737A8-A2EB-F446-AD08-3C663246C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960A5A-329C-4D47-8AA0-D04E90254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1" y="2194217"/>
            <a:ext cx="5275108" cy="165735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6459769" y="1937979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86E5A970-BE9D-BB4D-A071-2FE53B5B7A01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>
            <a:extLst>
              <a:ext uri="{FF2B5EF4-FFF2-40B4-BE49-F238E27FC236}">
                <a16:creationId xmlns:a16="http://schemas.microsoft.com/office/drawing/2014/main" id="{F9976A27-240A-1845-9F78-79B9322F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42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4400552" y="1989026"/>
            <a:ext cx="2050676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B2B53B6-0700-7B46-AE0E-574C2759CCF5}"/>
              </a:ext>
            </a:extLst>
          </p:cNvPr>
          <p:cNvCxnSpPr>
            <a:cxnSpLocks/>
          </p:cNvCxnSpPr>
          <p:nvPr/>
        </p:nvCxnSpPr>
        <p:spPr>
          <a:xfrm>
            <a:off x="3056686" y="3049754"/>
            <a:ext cx="1234046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B24EDD2-1CFA-9B47-9AD2-03F71655EF5B}"/>
              </a:ext>
            </a:extLst>
          </p:cNvPr>
          <p:cNvCxnSpPr>
            <a:cxnSpLocks/>
          </p:cNvCxnSpPr>
          <p:nvPr/>
        </p:nvCxnSpPr>
        <p:spPr>
          <a:xfrm flipV="1">
            <a:off x="4290731" y="2014331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9A4598A0-4C38-824F-981C-C08E86105BB1}"/>
              </a:ext>
            </a:extLst>
          </p:cNvPr>
          <p:cNvCxnSpPr>
            <a:cxnSpLocks/>
          </p:cNvCxnSpPr>
          <p:nvPr/>
        </p:nvCxnSpPr>
        <p:spPr>
          <a:xfrm>
            <a:off x="2263311" y="2014331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B3B9E7CA-C81B-6C4A-95E7-D855C5BE4B3D}"/>
              </a:ext>
            </a:extLst>
          </p:cNvPr>
          <p:cNvSpPr/>
          <p:nvPr/>
        </p:nvSpPr>
        <p:spPr>
          <a:xfrm>
            <a:off x="3629868" y="2467877"/>
            <a:ext cx="2005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über </a:t>
            </a:r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BC52592D-501B-1F4F-93BF-D3203107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46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sz="115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4639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bleibt nach Server </a:t>
            </a:r>
            <a:r>
              <a:rPr lang="de-DE" sz="1151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Rounttrip</a:t>
            </a: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erhalten</a:t>
            </a:r>
            <a:endParaRPr lang="de-DE" sz="1151" b="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141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State bleibt erhalten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CDA3B5D-7896-E94F-B1E5-A71650BF9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9FE7D06-26DC-C141-AC84-595CAA08A5E1}"/>
              </a:ext>
            </a:extLst>
          </p:cNvPr>
          <p:cNvSpPr txBox="1"/>
          <p:nvPr/>
        </p:nvSpPr>
        <p:spPr>
          <a:xfrm>
            <a:off x="3863840" y="1911214"/>
            <a:ext cx="3773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Button löst Server Request aus, rendert 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PostList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 neu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622C1E2A-63C4-1940-995A-D4F715E9E17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707880" y="2042019"/>
            <a:ext cx="1155960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1FA65C-44CA-7949-9E1F-1D6A59B98BAC}"/>
              </a:ext>
            </a:extLst>
          </p:cNvPr>
          <p:cNvSpPr txBox="1"/>
          <p:nvPr/>
        </p:nvSpPr>
        <p:spPr>
          <a:xfrm>
            <a:off x="3863840" y="3324021"/>
            <a:ext cx="2872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Client-Komponente mit (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)State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EA7A0AC-DE49-1143-B02E-7572C5F08D82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1F85C470-3D01-E74C-BBA9-0421A186AE5A}"/>
              </a:ext>
            </a:extLst>
          </p:cNvPr>
          <p:cNvSpPr/>
          <p:nvPr/>
        </p:nvSpPr>
        <p:spPr>
          <a:xfrm>
            <a:off x="4077156" y="3931462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PostPreview</a:t>
            </a:r>
            <a:r>
              <a:rPr lang="de-DE" sz="1000" dirty="0">
                <a:solidFill>
                  <a:srgbClr val="36544F"/>
                </a:solidFill>
              </a:rPr>
              <a:t>: </a:t>
            </a:r>
            <a:r>
              <a:rPr lang="de-DE" sz="1000" dirty="0" err="1">
                <a:solidFill>
                  <a:srgbClr val="36544F"/>
                </a:solidFill>
              </a:rPr>
              <a:t>CommentEditor</a:t>
            </a:r>
            <a:r>
              <a:rPr lang="de-DE" sz="1000" dirty="0">
                <a:solidFill>
                  <a:srgbClr val="36544F"/>
                </a:solidFill>
              </a:rPr>
              <a:t> hinzufügen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eingeben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Sortierung ändern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Es gibt einen globalen Cache (</a:t>
            </a:r>
            <a:r>
              <a:rPr lang="de-DE" b="0" dirty="0" err="1">
                <a:solidFill>
                  <a:srgbClr val="36544F"/>
                </a:solidFill>
              </a:rPr>
              <a:t>unstable</a:t>
            </a:r>
            <a:r>
              <a:rPr lang="de-DE" b="0" dirty="0">
                <a:solidFill>
                  <a:srgbClr val="36544F"/>
                </a:solidFill>
              </a:rPr>
              <a:t> API!)</a:t>
            </a:r>
          </a:p>
          <a:p>
            <a:r>
              <a:rPr lang="de-DE" b="0" dirty="0">
                <a:solidFill>
                  <a:srgbClr val="36544F"/>
                </a:solidFill>
              </a:rPr>
              <a:t>Der Cache hält die UI-Fragmente und kann mit neuen UI Fragmenten (zzt. manuell) aktualisiert werden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251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UI aktualisieren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669E09A-76FB-9244-B307-8B84BD0B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B810B62-5A43-A74B-9F2A-F05A2E7BCD2F}"/>
              </a:ext>
            </a:extLst>
          </p:cNvPr>
          <p:cNvSpPr txBox="1"/>
          <p:nvPr/>
        </p:nvSpPr>
        <p:spPr>
          <a:xfrm>
            <a:off x="3863840" y="3324021"/>
            <a:ext cx="3886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Gesendet (HTTP POST) werden Daten, gelesen wird UI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44F216F6-5640-F44D-B3D4-AB05667BDCF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0351023C-8F47-6F4B-9300-20D0A82F676A}"/>
              </a:ext>
            </a:extLst>
          </p:cNvPr>
          <p:cNvSpPr/>
          <p:nvPr/>
        </p:nvSpPr>
        <p:spPr>
          <a:xfrm>
            <a:off x="4077156" y="3931462"/>
            <a:ext cx="2153312" cy="57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hinzufügen -&gt; Netzwerk-Tab (JS &amp; XHR)</a:t>
            </a:r>
          </a:p>
        </p:txBody>
      </p:sp>
    </p:spTree>
    <p:extLst>
      <p:ext uri="{BB962C8B-B14F-4D97-AF65-F5344CB8AC3E}">
        <p14:creationId xmlns:p14="http://schemas.microsoft.com/office/powerpoint/2010/main" val="20568192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369593" y="1394506"/>
            <a:ext cx="24048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Data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Fetching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41941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Mögliches Problem: 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3630395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259" y="382129"/>
            <a:ext cx="4253482" cy="356260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2983991" y="3986728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9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73"/>
            <a:ext cx="5546999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444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9" y="1485572"/>
            <a:ext cx="6185501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296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3CB49D-C1B2-C64E-89B2-4B50C8D6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6" y="1485569"/>
            <a:ext cx="6651075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755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69"/>
            <a:ext cx="6185500" cy="252740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1113492" y="4370765"/>
            <a:ext cx="160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>
                <a:solidFill>
                  <a:srgbClr val="36544F"/>
                </a:solidFill>
              </a:rPr>
              <a:t>🤨 Wasserfall...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1479518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</a:t>
            </a:r>
            <a:r>
              <a:rPr lang="de-DE" b="0" i="1" dirty="0">
                <a:solidFill>
                  <a:srgbClr val="36544F"/>
                </a:solidFill>
              </a:rPr>
              <a:t> auf dem Server </a:t>
            </a:r>
            <a:r>
              <a:rPr lang="de-DE" b="0" dirty="0">
                <a:solidFill>
                  <a:srgbClr val="36544F"/>
                </a:solidFill>
              </a:rPr>
              <a:t>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Client-Server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5582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</p:txBody>
      </p:sp>
    </p:spTree>
    <p:extLst>
      <p:ext uri="{BB962C8B-B14F-4D97-AF65-F5344CB8AC3E}">
        <p14:creationId xmlns:p14="http://schemas.microsoft.com/office/powerpoint/2010/main" val="28311079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Server Komponenten können direkt DB-</a:t>
            </a:r>
            <a:r>
              <a:rPr lang="de-DE" sz="1400" b="0" dirty="0" err="1">
                <a:solidFill>
                  <a:srgbClr val="36544F"/>
                </a:solidFill>
              </a:rPr>
              <a:t>Queries</a:t>
            </a:r>
            <a:r>
              <a:rPr lang="de-DE" sz="1400" b="0" dirty="0">
                <a:solidFill>
                  <a:srgbClr val="36544F"/>
                </a:solidFill>
              </a:rPr>
              <a:t> ausführen, auf das Filesystem zugreifen etc.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(Alles was "echte" Backend-Services auch können)</a:t>
            </a:r>
            <a:endParaRPr lang="de-DE" sz="1700" dirty="0"/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Client Komponenten können hier zum Beispiel </a:t>
            </a:r>
            <a:r>
              <a:rPr lang="de-DE" sz="1400" b="0" dirty="0" err="1">
                <a:solidFill>
                  <a:srgbClr val="36544F"/>
                </a:solidFill>
              </a:rPr>
              <a:t>fetch-Requests</a:t>
            </a:r>
            <a:r>
              <a:rPr lang="de-DE" sz="1400" b="0" dirty="0">
                <a:solidFill>
                  <a:srgbClr val="36544F"/>
                </a:solidFill>
              </a:rPr>
              <a:t> ausführen</a:t>
            </a:r>
            <a:endParaRPr lang="de-DE" sz="1400" dirty="0"/>
          </a:p>
          <a:p>
            <a:pPr>
              <a:lnSpc>
                <a:spcPct val="130000"/>
              </a:lnSpc>
            </a:pPr>
            <a:r>
              <a:rPr lang="de-DE" sz="1400" b="0" i="1" dirty="0">
                <a:solidFill>
                  <a:srgbClr val="36544F"/>
                </a:solidFill>
              </a:rPr>
              <a:t>Was machen wir, bis die Daten vorhanden sind, während der Query läuft?</a:t>
            </a:r>
            <a:endParaRPr lang="de-DE" b="0" i="1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72887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Server-Komponenten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In der Zukunft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"</a:t>
            </a:r>
            <a:r>
              <a:rPr lang="de-DE" dirty="0" err="1"/>
              <a:t>That</a:t>
            </a:r>
            <a:r>
              <a:rPr lang="de-DE" dirty="0"/>
              <a:t> will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after </a:t>
            </a:r>
            <a:r>
              <a:rPr lang="de-DE" dirty="0" err="1"/>
              <a:t>the</a:t>
            </a:r>
            <a:r>
              <a:rPr lang="de-DE" dirty="0"/>
              <a:t> 18.0 </a:t>
            </a:r>
            <a:r>
              <a:rPr lang="de-DE" dirty="0" err="1"/>
              <a:t>release</a:t>
            </a:r>
            <a:r>
              <a:rPr lang="de-DE" dirty="0"/>
              <a:t>, but </a:t>
            </a:r>
            <a:r>
              <a:rPr lang="de-DE" dirty="0" err="1"/>
              <a:t>we're</a:t>
            </a:r>
            <a:r>
              <a:rPr lang="de-DE" dirty="0"/>
              <a:t> </a:t>
            </a:r>
            <a:r>
              <a:rPr lang="de-DE" dirty="0" err="1"/>
              <a:t>hoping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18.x minor </a:t>
            </a:r>
            <a:r>
              <a:rPr lang="de-DE" dirty="0" err="1"/>
              <a:t>releases</a:t>
            </a:r>
            <a:r>
              <a:rPr lang="de-DE" dirty="0"/>
              <a:t>." </a:t>
            </a:r>
            <a:r>
              <a:rPr lang="de-DE" sz="1050" dirty="0"/>
              <a:t>(https://</a:t>
            </a:r>
            <a:r>
              <a:rPr lang="de-DE" sz="1050" dirty="0" err="1"/>
              <a:t>github.com</a:t>
            </a:r>
            <a:r>
              <a:rPr lang="de-DE" sz="1050" dirty="0"/>
              <a:t>/</a:t>
            </a:r>
            <a:r>
              <a:rPr lang="de-DE" sz="1050" dirty="0" err="1"/>
              <a:t>reactwg</a:t>
            </a:r>
            <a:r>
              <a:rPr lang="de-DE" sz="1050" dirty="0"/>
              <a:t>/react-18/</a:t>
            </a:r>
            <a:r>
              <a:rPr lang="de-DE" sz="1050" dirty="0" err="1"/>
              <a:t>discussions</a:t>
            </a:r>
            <a:r>
              <a:rPr lang="de-DE" sz="1050" dirty="0"/>
              <a:t>/47#discussioncomment-847004)</a:t>
            </a:r>
            <a:endParaRPr lang="de-DE" sz="105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82459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3429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sz="1151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125897" y="1452265"/>
            <a:ext cx="2776045" cy="1509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"etwas", das Daten lädt (Datenbank + FS in Server-Komponenten möglich,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fetch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z.B. würde auch im Client gehen)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Aufruf blockiert bis Daten da sind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3959784" y="2136229"/>
            <a:ext cx="1114742" cy="92866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316965" y="3748010"/>
            <a:ext cx="3459245" cy="1154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914650" y="3641103"/>
            <a:ext cx="1402316" cy="222708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Wrapper, die bekannte APIs (z.B. </a:t>
            </a:r>
            <a:r>
              <a:rPr lang="de-DE" b="0" dirty="0" err="1">
                <a:solidFill>
                  <a:srgbClr val="36544F"/>
                </a:solidFill>
              </a:rPr>
              <a:t>Postgres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fs</a:t>
            </a:r>
            <a:r>
              <a:rPr lang="de-DE" b="0" dirty="0">
                <a:solidFill>
                  <a:srgbClr val="36544F"/>
                </a:solidFill>
              </a:rPr>
              <a:t>) für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zur Verfügung stellen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diese Wrapper weiß React, dass eine Komponente noch auf Daten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kann dann die Fallback-Komponente dargestellt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Client-seitige </a:t>
            </a:r>
            <a:r>
              <a:rPr lang="de-DE" b="0" dirty="0" err="1">
                <a:solidFill>
                  <a:srgbClr val="36544F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 gilt das analog (Wrapper um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Die Wrapper APIs können später wohl von der Community implementiert und zur Verfügung gestellt werden</a:t>
            </a:r>
          </a:p>
        </p:txBody>
      </p:sp>
    </p:spTree>
    <p:extLst>
      <p:ext uri="{BB962C8B-B14F-4D97-AF65-F5344CB8AC3E}">
        <p14:creationId xmlns:p14="http://schemas.microsoft.com/office/powerpoint/2010/main" val="15155044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36A5A68-A3C4-0244-957B-E099628BAF9B}"/>
              </a:ext>
            </a:extLst>
          </p:cNvPr>
          <p:cNvSpPr/>
          <p:nvPr/>
        </p:nvSpPr>
        <p:spPr>
          <a:xfrm>
            <a:off x="2136871" y="2361098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</a:rPr>
              <a:t>🕵️‍♂️ Demo (falls noch Zeit ist)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</a:t>
            </a:r>
            <a:r>
              <a:rPr lang="de-DE" sz="1200" dirty="0" err="1">
                <a:solidFill>
                  <a:srgbClr val="36544F"/>
                </a:solidFill>
              </a:rPr>
              <a:t>PostList</a:t>
            </a:r>
            <a:r>
              <a:rPr lang="de-DE" sz="1200" dirty="0">
                <a:solidFill>
                  <a:srgbClr val="36544F"/>
                </a:solidFill>
              </a:rPr>
              <a:t> und </a:t>
            </a:r>
            <a:r>
              <a:rPr lang="de-DE" sz="1200" dirty="0" err="1">
                <a:solidFill>
                  <a:srgbClr val="36544F"/>
                </a:solidFill>
              </a:rPr>
              <a:t>TagCloud</a:t>
            </a:r>
            <a:r>
              <a:rPr lang="de-DE" sz="1200" dirty="0">
                <a:solidFill>
                  <a:srgbClr val="36544F"/>
                </a:solidFill>
              </a:rPr>
              <a:t> aktivieren (</a:t>
            </a:r>
            <a:r>
              <a:rPr lang="de-DE" sz="1200" dirty="0" err="1">
                <a:solidFill>
                  <a:srgbClr val="36544F"/>
                </a:solidFill>
              </a:rPr>
              <a:t>delay.server.js</a:t>
            </a:r>
            <a:r>
              <a:rPr lang="de-DE" sz="1200" dirty="0">
                <a:solidFill>
                  <a:srgbClr val="36544F"/>
                </a:solidFill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Daten bleiben </a:t>
            </a:r>
            <a:r>
              <a:rPr lang="de-DE" sz="1200" dirty="0" err="1">
                <a:solidFill>
                  <a:srgbClr val="36544F"/>
                </a:solidFill>
              </a:rPr>
              <a:t>gecached</a:t>
            </a:r>
            <a:r>
              <a:rPr lang="de-DE" sz="1200" dirty="0">
                <a:solidFill>
                  <a:srgbClr val="36544F"/>
                </a:solidFill>
              </a:rPr>
              <a:t> (Home =&gt; Post =&gt; Home)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</a:rPr>
              <a:t>Suspense</a:t>
            </a:r>
            <a:r>
              <a:rPr lang="de-DE" sz="1200" dirty="0">
                <a:solidFill>
                  <a:srgbClr val="36544F"/>
                </a:solidFill>
              </a:rPr>
              <a:t> in </a:t>
            </a:r>
            <a:r>
              <a:rPr lang="de-DE" sz="1200" dirty="0" err="1">
                <a:solidFill>
                  <a:srgbClr val="36544F"/>
                </a:solidFill>
              </a:rPr>
              <a:t>PostListPage</a:t>
            </a:r>
            <a:r>
              <a:rPr lang="de-DE" sz="1200" dirty="0">
                <a:solidFill>
                  <a:srgbClr val="36544F"/>
                </a:solidFill>
              </a:rPr>
              <a:t> verschieben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Post aktiveren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Post aufrufen</a:t>
            </a:r>
          </a:p>
          <a:p>
            <a:endParaRPr lang="de-DE" sz="1200" dirty="0">
              <a:solidFill>
                <a:srgbClr val="36544F"/>
              </a:solidFill>
            </a:endParaRPr>
          </a:p>
          <a:p>
            <a:endParaRPr lang="de-DE" sz="12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5207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149433" y="1394506"/>
            <a:ext cx="684514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Serverseitiges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Rendern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26114B2-45F3-F847-9A26-E76A27157F6A}"/>
              </a:ext>
            </a:extLst>
          </p:cNvPr>
          <p:cNvSpPr/>
          <p:nvPr/>
        </p:nvSpPr>
        <p:spPr>
          <a:xfrm>
            <a:off x="3383212" y="886675"/>
            <a:ext cx="237757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Abgrenzung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3141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6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5703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Wenn vom Browser geladen, ist die Anwendung interaktiv</a:t>
            </a:r>
          </a:p>
          <a:p>
            <a:pPr lvl="1"/>
            <a:r>
              <a:rPr lang="de-DE" dirty="0"/>
              <a:t>Danach in der Regel keine Server Round-trips mehr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7620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👍 Schnelle erste Darstellung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Kein Gewinn, bis Anwendung im Client auch </a:t>
            </a:r>
            <a:r>
              <a:rPr lang="de-DE" b="0" i="1" dirty="0">
                <a:solidFill>
                  <a:srgbClr val="36544F"/>
                </a:solidFill>
              </a:rPr>
              <a:t>interaktiv</a:t>
            </a:r>
            <a:r>
              <a:rPr lang="de-DE" b="0" dirty="0">
                <a:solidFill>
                  <a:srgbClr val="36544F"/>
                </a:solidFill>
              </a:rPr>
              <a:t> ist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Kompletter Anwendungscode muss auf den Client (Bandbreite! Performance!)</a:t>
            </a:r>
          </a:p>
          <a:p>
            <a:r>
              <a:rPr lang="de-DE" b="0" dirty="0">
                <a:solidFill>
                  <a:srgbClr val="36544F"/>
                </a:solidFill>
              </a:rPr>
              <a:t>🤨 Anwendungscode muss auf Client </a:t>
            </a:r>
            <a:r>
              <a:rPr lang="de-DE" b="0" i="1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Server funktionieren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28852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7473" y="1394506"/>
            <a:ext cx="3809056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4046856" y="1152133"/>
            <a:ext cx="105028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Aktueller Stand: Experimentell...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eine offizielle Beispiel App, die aus instabilen APIs besteht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 aussehen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Serverkommunikation aussehen wird (Protokoll und APIs)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aussieht (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r>
              <a:rPr lang="de-DE" b="0" dirty="0">
                <a:solidFill>
                  <a:srgbClr val="36544F"/>
                </a:solidFill>
              </a:rPr>
              <a:t>, React </a:t>
            </a:r>
            <a:r>
              <a:rPr lang="de-DE" b="0" dirty="0" err="1">
                <a:solidFill>
                  <a:srgbClr val="36544F"/>
                </a:solidFill>
              </a:rPr>
              <a:t>DevTools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 ...)</a:t>
            </a:r>
          </a:p>
          <a:p>
            <a:r>
              <a:rPr lang="de-DE" b="0" dirty="0">
                <a:solidFill>
                  <a:srgbClr val="36544F"/>
                </a:solidFill>
              </a:rPr>
              <a:t>Weitere große Baustellen offen (Integration Libraries)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D2AF016-D759-7145-9B5D-86C67FE10769}"/>
              </a:ext>
            </a:extLst>
          </p:cNvPr>
          <p:cNvSpPr/>
          <p:nvPr/>
        </p:nvSpPr>
        <p:spPr>
          <a:xfrm>
            <a:off x="459163" y="3332757"/>
            <a:ext cx="822567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i="1" dirty="0">
                <a:solidFill>
                  <a:srgbClr val="9E60B8"/>
                </a:solidFill>
              </a:rPr>
              <a:t>"</a:t>
            </a:r>
            <a:r>
              <a:rPr lang="de-DE" i="1" dirty="0" err="1">
                <a:solidFill>
                  <a:srgbClr val="9E60B8"/>
                </a:solidFill>
              </a:rPr>
              <a:t>While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we’re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busy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with</a:t>
            </a:r>
            <a:r>
              <a:rPr lang="de-DE" i="1" dirty="0">
                <a:solidFill>
                  <a:srgbClr val="9E60B8"/>
                </a:solidFill>
              </a:rPr>
              <a:t> React 18, Server Components </a:t>
            </a:r>
            <a:r>
              <a:rPr lang="de-DE" i="1" dirty="0" err="1">
                <a:solidFill>
                  <a:srgbClr val="9E60B8"/>
                </a:solidFill>
              </a:rPr>
              <a:t>is</a:t>
            </a:r>
            <a:r>
              <a:rPr lang="de-DE" i="1" dirty="0">
                <a:solidFill>
                  <a:srgbClr val="9E60B8"/>
                </a:solidFill>
              </a:rPr>
              <a:t> on hold. This </a:t>
            </a:r>
            <a:r>
              <a:rPr lang="de-DE" i="1" dirty="0" err="1">
                <a:solidFill>
                  <a:srgbClr val="9E60B8"/>
                </a:solidFill>
              </a:rPr>
              <a:t>means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that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it’s</a:t>
            </a:r>
            <a:r>
              <a:rPr lang="de-DE" i="1" dirty="0">
                <a:solidFill>
                  <a:srgbClr val="9E60B8"/>
                </a:solidFill>
              </a:rPr>
              <a:t> still in </a:t>
            </a:r>
            <a:r>
              <a:rPr lang="de-DE" i="1" dirty="0" err="1">
                <a:solidFill>
                  <a:srgbClr val="9E60B8"/>
                </a:solidFill>
              </a:rPr>
              <a:t>very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early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research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phase</a:t>
            </a:r>
            <a:r>
              <a:rPr lang="de-DE" i="1" dirty="0">
                <a:solidFill>
                  <a:srgbClr val="9E60B8"/>
                </a:solidFill>
              </a:rPr>
              <a:t>."</a:t>
            </a:r>
          </a:p>
          <a:p>
            <a:pPr marL="342900" lvl="1" indent="0" algn="ctr">
              <a:buNone/>
            </a:pPr>
            <a:r>
              <a:rPr lang="de-DE" sz="1200" dirty="0">
                <a:solidFill>
                  <a:srgbClr val="1778B8"/>
                </a:solidFill>
              </a:rPr>
              <a:t>(https://</a:t>
            </a:r>
            <a:r>
              <a:rPr lang="de-DE" sz="1200" dirty="0" err="1">
                <a:solidFill>
                  <a:srgbClr val="1778B8"/>
                </a:solidFill>
              </a:rPr>
              <a:t>github.com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reactwg</a:t>
            </a:r>
            <a:r>
              <a:rPr lang="de-DE" sz="1200" dirty="0">
                <a:solidFill>
                  <a:srgbClr val="1778B8"/>
                </a:solidFill>
              </a:rPr>
              <a:t>/react-18/</a:t>
            </a:r>
            <a:r>
              <a:rPr lang="de-DE" sz="1200" dirty="0" err="1">
                <a:solidFill>
                  <a:srgbClr val="1778B8"/>
                </a:solidFill>
              </a:rPr>
              <a:t>discussions</a:t>
            </a:r>
            <a:r>
              <a:rPr lang="de-DE" sz="1200" dirty="0">
                <a:solidFill>
                  <a:srgbClr val="1778B8"/>
                </a:solidFill>
              </a:rPr>
              <a:t>/98)</a:t>
            </a:r>
          </a:p>
        </p:txBody>
      </p:sp>
    </p:spTree>
    <p:extLst>
      <p:ext uri="{BB962C8B-B14F-4D97-AF65-F5344CB8AC3E}">
        <p14:creationId xmlns:p14="http://schemas.microsoft.com/office/powerpoint/2010/main" val="290670192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wohl als erstes für Frameworks wie </a:t>
            </a:r>
            <a:r>
              <a:rPr lang="de-DE" b="0" dirty="0" err="1">
                <a:solidFill>
                  <a:srgbClr val="36544F"/>
                </a:solidFill>
              </a:rPr>
              <a:t>NextJS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b="0" dirty="0" err="1">
                <a:solidFill>
                  <a:srgbClr val="36544F"/>
                </a:solidFill>
              </a:rPr>
              <a:t>Gatsby</a:t>
            </a:r>
            <a:r>
              <a:rPr lang="de-DE" b="0" dirty="0">
                <a:solidFill>
                  <a:srgbClr val="36544F"/>
                </a:solidFill>
              </a:rPr>
              <a:t> zur Verfügung gestellt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Apps mit viel statischem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Integration dann auch mit SSR</a:t>
            </a:r>
          </a:p>
        </p:txBody>
      </p:sp>
    </p:spTree>
    <p:extLst>
      <p:ext uri="{BB962C8B-B14F-4D97-AF65-F5344CB8AC3E}">
        <p14:creationId xmlns:p14="http://schemas.microsoft.com/office/powerpoint/2010/main" val="194305009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Erfahrungen mit anderen Technologien, die "Misch-Betrieb" erlauben, sind eher durchwachsen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Architektur gerät schnell aus dem Ruder ("was läuft wo?")</a:t>
            </a:r>
          </a:p>
          <a:p>
            <a:pPr lvl="1"/>
            <a:r>
              <a:rPr lang="de-DE" dirty="0"/>
              <a:t>Kommunikation mit dem Server gewöhnungsbedürftig (Daten hin, UI zurück)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Properties müssen immer über Server gehen</a:t>
            </a:r>
          </a:p>
          <a:p>
            <a:r>
              <a:rPr lang="de-DE" b="0" dirty="0">
                <a:solidFill>
                  <a:srgbClr val="36544F"/>
                </a:solidFill>
              </a:rPr>
              <a:t>Das ist auf jeden Fall nichts für </a:t>
            </a:r>
            <a:r>
              <a:rPr lang="de-DE" dirty="0">
                <a:solidFill>
                  <a:srgbClr val="36544F"/>
                </a:solidFill>
              </a:rPr>
              <a:t>jede </a:t>
            </a:r>
            <a:r>
              <a:rPr lang="de-DE" b="0" dirty="0">
                <a:solidFill>
                  <a:srgbClr val="36544F"/>
                </a:solidFill>
              </a:rPr>
              <a:t>Anwendung</a:t>
            </a:r>
          </a:p>
          <a:p>
            <a:r>
              <a:rPr lang="de-DE" b="0" dirty="0">
                <a:solidFill>
                  <a:srgbClr val="36544F"/>
                </a:solidFill>
              </a:rPr>
              <a:t>Man muss JavaScript-Ausführung auf  dem Server zulassen</a:t>
            </a:r>
          </a:p>
        </p:txBody>
      </p:sp>
    </p:spTree>
    <p:extLst>
      <p:ext uri="{BB962C8B-B14F-4D97-AF65-F5344CB8AC3E}">
        <p14:creationId xmlns:p14="http://schemas.microsoft.com/office/powerpoint/2010/main" val="389058743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r>
              <a:rPr lang="de-DE" dirty="0"/>
              <a:t>" – Links</a:t>
            </a:r>
          </a:p>
          <a:p>
            <a:r>
              <a:rPr lang="de-DE" b="0" dirty="0">
                <a:solidFill>
                  <a:srgbClr val="36544F"/>
                </a:solidFill>
              </a:rPr>
              <a:t>Blog Post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2"/>
              </a:rPr>
              <a:t>https://reactjs.org/blog/2020/12/21/data-fetching-with-react-server-components.html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React Server Components (Intro Video)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3"/>
              </a:rPr>
              <a:t>https://www.youtube.com/watch?v=TQQPAU21ZUw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RFC mit FAQ und Diskussionen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4"/>
              </a:rPr>
              <a:t>https://github.com/reactjs/rfcs/pull/188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22563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82450" y="3493420"/>
            <a:ext cx="6195840" cy="92754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https://</a:t>
            </a:r>
            <a:r>
              <a:rPr lang="de-DE" sz="1500" b="1" dirty="0" err="1">
                <a:solidFill>
                  <a:srgbClr val="36544F"/>
                </a:solidFill>
              </a:rPr>
              <a:t>react.schule</a:t>
            </a:r>
            <a:r>
              <a:rPr lang="de-DE" sz="1500" b="1" dirty="0">
                <a:solidFill>
                  <a:srgbClr val="36544F"/>
                </a:solidFill>
              </a:rPr>
              <a:t>/ejs2021-server-components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Fragen &amp; Kontakt: </a:t>
            </a:r>
            <a:r>
              <a:rPr lang="de-DE" sz="15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Twitter: </a:t>
            </a:r>
            <a:r>
              <a:rPr lang="de-DE" sz="1500" b="1" dirty="0">
                <a:solidFill>
                  <a:srgbClr val="1778B8"/>
                </a:solidFill>
              </a:rPr>
              <a:t>@</a:t>
            </a:r>
            <a:r>
              <a:rPr lang="de-DE" sz="1500" b="1" dirty="0" err="1">
                <a:solidFill>
                  <a:srgbClr val="1778B8"/>
                </a:solidFill>
              </a:rPr>
              <a:t>nilshartmann</a:t>
            </a:r>
            <a:endParaRPr lang="de-DE" sz="15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91100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2643</Words>
  <Application>Microsoft Macintosh PowerPoint</Application>
  <PresentationFormat>Bildschirmpräsentation (16:9)</PresentationFormat>
  <Paragraphs>537</Paragraphs>
  <Slides>64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64</vt:i4>
      </vt:variant>
    </vt:vector>
  </HeadingPairs>
  <TitlesOfParts>
    <vt:vector size="75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Online | 30. September 2021 | @nilshartmann</vt:lpstr>
      <vt:lpstr>https://nilshartmann.net</vt:lpstr>
      <vt:lpstr>current state</vt:lpstr>
      <vt:lpstr>Ein Beispiel...</vt:lpstr>
      <vt:lpstr>Ein Beispiel</vt:lpstr>
      <vt:lpstr>Ein Beispiel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  <vt:lpstr>Daten laden</vt:lpstr>
      <vt:lpstr>Daten laden</vt:lpstr>
      <vt:lpstr>Daten laden</vt:lpstr>
      <vt:lpstr>Daten laden</vt:lpstr>
      <vt:lpstr>Daten laden</vt:lpstr>
      <vt:lpstr>Server Components</vt:lpstr>
      <vt:lpstr>Server Components</vt:lpstr>
      <vt:lpstr>Suspense</vt:lpstr>
      <vt:lpstr>Suspense</vt:lpstr>
      <vt:lpstr>Suspense</vt:lpstr>
      <vt:lpstr>Suspense</vt:lpstr>
      <vt:lpstr>Server Components</vt:lpstr>
      <vt:lpstr>Server Components</vt:lpstr>
      <vt:lpstr>Server Components</vt:lpstr>
      <vt:lpstr>Server Components</vt:lpstr>
      <vt:lpstr>PowerPoint-Präsentation</vt:lpstr>
      <vt:lpstr>SSR</vt:lpstr>
      <vt:lpstr>SSR</vt:lpstr>
      <vt:lpstr>SSR</vt:lpstr>
      <vt:lpstr>SSR</vt:lpstr>
      <vt:lpstr>PowerPoint-Präsentation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1086</cp:revision>
  <cp:lastPrinted>2019-09-04T14:49:47Z</cp:lastPrinted>
  <dcterms:created xsi:type="dcterms:W3CDTF">2016-03-28T15:59:53Z</dcterms:created>
  <dcterms:modified xsi:type="dcterms:W3CDTF">2021-09-30T08:41:51Z</dcterms:modified>
</cp:coreProperties>
</file>

<file path=docProps/thumbnail.jpeg>
</file>